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 id="263" r:id="rId7"/>
    <p:sldId id="262" r:id="rId8"/>
    <p:sldId id="273" r:id="rId9"/>
    <p:sldId id="274" r:id="rId10"/>
    <p:sldId id="264" r:id="rId11"/>
    <p:sldId id="265" r:id="rId12"/>
    <p:sldId id="266"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35" autoAdjust="0"/>
    <p:restoredTop sz="94660"/>
  </p:normalViewPr>
  <p:slideViewPr>
    <p:cSldViewPr snapToGrid="0">
      <p:cViewPr varScale="1">
        <p:scale>
          <a:sx n="48" d="100"/>
          <a:sy n="48" d="100"/>
        </p:scale>
        <p:origin x="67" y="8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6/10/2020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‹Nº›</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6/10/2020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6/10/2020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6/10/2020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6/10/2020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6/10/2020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6/10/2020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‹Nº›</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6/10/2020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dirty="0"/>
              <a:t>Haga clic en el icono para agregar una imagen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6/10/2020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‹Nº›</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6/10/2020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‹Nº›</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B91963-D4D5-4D73-9E57-26374DF00FCB}"/>
              </a:ext>
            </a:extLst>
          </p:cNvPr>
          <p:cNvSpPr>
            <a:spLocks noGrp="1"/>
          </p:cNvSpPr>
          <p:nvPr>
            <p:ph type="ctrTitle"/>
          </p:nvPr>
        </p:nvSpPr>
        <p:spPr>
          <a:xfrm>
            <a:off x="1915385" y="1864895"/>
            <a:ext cx="8361229" cy="3128210"/>
          </a:xfrm>
        </p:spPr>
        <p:txBody>
          <a:bodyPr/>
          <a:lstStyle/>
          <a:p>
            <a:r>
              <a:rPr lang="es-MX" b="1" dirty="0"/>
              <a:t>Método de las aproximaciones sucesivas</a:t>
            </a:r>
            <a:endParaRPr lang="es-MX" dirty="0"/>
          </a:p>
        </p:txBody>
      </p:sp>
    </p:spTree>
    <p:extLst>
      <p:ext uri="{BB962C8B-B14F-4D97-AF65-F5344CB8AC3E}">
        <p14:creationId xmlns:p14="http://schemas.microsoft.com/office/powerpoint/2010/main" val="3520651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7F078B98-B96A-44A4-AE4C-D6334D085355}"/>
              </a:ext>
            </a:extLst>
          </p:cNvPr>
          <p:cNvSpPr/>
          <p:nvPr/>
        </p:nvSpPr>
        <p:spPr>
          <a:xfrm>
            <a:off x="1106905" y="1187115"/>
            <a:ext cx="10908632" cy="2862322"/>
          </a:xfrm>
          <a:prstGeom prst="rect">
            <a:avLst/>
          </a:prstGeom>
        </p:spPr>
        <p:txBody>
          <a:bodyPr wrap="square">
            <a:spAutoFit/>
          </a:bodyPr>
          <a:lstStyle/>
          <a:p>
            <a:r>
              <a:rPr lang="es-MX" sz="3600" dirty="0"/>
              <a:t>	Dada una función f(x) derivable en un intervalo [</a:t>
            </a:r>
            <a:r>
              <a:rPr lang="es-MX" sz="3600" dirty="0" err="1"/>
              <a:t>a,b</a:t>
            </a:r>
            <a:r>
              <a:rPr lang="es-MX" sz="3600" dirty="0"/>
              <a:t> ] en el que f tenga una raíz m y dado un valor real </a:t>
            </a:r>
            <a:r>
              <a:rPr lang="es-MX" sz="3600" dirty="0" err="1"/>
              <a:t>s_0</a:t>
            </a:r>
            <a:r>
              <a:rPr lang="es-MX" sz="3600" dirty="0"/>
              <a:t> cercano a dicha raíz, el método iterativo converge a esta raíz m de la función inicial (es decir, a la solución de f(x)=0 que pertenece al intervalo [</a:t>
            </a:r>
            <a:r>
              <a:rPr lang="es-MX" sz="3600" dirty="0" err="1"/>
              <a:t>a,b</a:t>
            </a:r>
            <a:r>
              <a:rPr lang="es-MX" sz="3600" dirty="0"/>
              <a:t> ]).</a:t>
            </a:r>
          </a:p>
        </p:txBody>
      </p:sp>
      <p:pic>
        <p:nvPicPr>
          <p:cNvPr id="1038" name="Picture 14" descr="Comillas | Icono Gratis">
            <a:extLst>
              <a:ext uri="{FF2B5EF4-FFF2-40B4-BE49-F238E27FC236}">
                <a16:creationId xmlns:a16="http://schemas.microsoft.com/office/drawing/2014/main" id="{CCD5F159-00B9-4299-A3E5-CF758FD0575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6596" r="47368"/>
          <a:stretch/>
        </p:blipFill>
        <p:spPr bwMode="auto">
          <a:xfrm>
            <a:off x="1106905" y="262303"/>
            <a:ext cx="878883" cy="1058779"/>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4" descr="Comillas | Icono Gratis">
            <a:extLst>
              <a:ext uri="{FF2B5EF4-FFF2-40B4-BE49-F238E27FC236}">
                <a16:creationId xmlns:a16="http://schemas.microsoft.com/office/drawing/2014/main" id="{359E79A1-C195-4A3C-AC70-B3D0B3AA160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514" t="2564" r="-2313" b="30118"/>
          <a:stretch/>
        </p:blipFill>
        <p:spPr bwMode="auto">
          <a:xfrm>
            <a:off x="11293642" y="5576267"/>
            <a:ext cx="898358" cy="1124144"/>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8">
            <a:extLst>
              <a:ext uri="{FF2B5EF4-FFF2-40B4-BE49-F238E27FC236}">
                <a16:creationId xmlns:a16="http://schemas.microsoft.com/office/drawing/2014/main" id="{39C1D3D0-FD01-48D8-AEF5-A137788DD5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4588" y="4081082"/>
            <a:ext cx="3742824" cy="14635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4729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9B1D8254-E300-46D3-8C3B-61C1F3605E0A}"/>
              </a:ext>
            </a:extLst>
          </p:cNvPr>
          <p:cNvSpPr/>
          <p:nvPr/>
        </p:nvSpPr>
        <p:spPr>
          <a:xfrm>
            <a:off x="1966313" y="612844"/>
            <a:ext cx="9099612" cy="5632311"/>
          </a:xfrm>
          <a:prstGeom prst="rect">
            <a:avLst/>
          </a:prstGeom>
        </p:spPr>
        <p:txBody>
          <a:bodyPr wrap="square">
            <a:spAutoFit/>
          </a:bodyPr>
          <a:lstStyle/>
          <a:p>
            <a:r>
              <a:rPr lang="es-MX" dirty="0"/>
              <a:t>Debemos partir de una función f(x) de clase </a:t>
            </a:r>
            <a:r>
              <a:rPr lang="es-MX" dirty="0" err="1"/>
              <a:t>C^2</a:t>
            </a:r>
            <a:r>
              <a:rPr lang="es-MX" dirty="0"/>
              <a:t> en el intervalo [</a:t>
            </a:r>
            <a:r>
              <a:rPr lang="es-MX" dirty="0" err="1"/>
              <a:t>a,b</a:t>
            </a:r>
            <a:r>
              <a:rPr lang="es-MX" dirty="0"/>
              <a:t> ] (es decir, al menos dos veces derivable en dicho intervalo y con segunda derivada continua en él). Entonces:</a:t>
            </a:r>
          </a:p>
          <a:p>
            <a:endParaRPr lang="es-MX" dirty="0"/>
          </a:p>
          <a:p>
            <a:r>
              <a:rPr lang="es-MX" dirty="0"/>
              <a:t>1.- En principio debemos escoger un intervalo en el que f(x)=0 cumpla el teorema de Bolzano para poder asegurar así que hay al menos una raíz en dicho intervalo. Es decir, f(x) debe ser continua en dicho intervalo (como le exigimos que sea derivable esta condición no da problemas) y debe cumplirse también que f(a) y f(b) tengan signos distintos.</a:t>
            </a:r>
          </a:p>
          <a:p>
            <a:endParaRPr lang="es-MX" dirty="0"/>
          </a:p>
          <a:p>
            <a:r>
              <a:rPr lang="es-MX" dirty="0"/>
              <a:t>2.- Debe cumplirse que la primera derivada de f sea distinta de cero en todo el intervalo.</a:t>
            </a:r>
          </a:p>
          <a:p>
            <a:endParaRPr lang="es-MX" dirty="0"/>
          </a:p>
          <a:p>
            <a:r>
              <a:rPr lang="es-MX" dirty="0"/>
              <a:t>3.- También se debe cumplir que la segunda derivada de f no cambie de signo en dicho intervalo (es decir, que </a:t>
            </a:r>
            <a:r>
              <a:rPr lang="es-MX" dirty="0" err="1"/>
              <a:t>saa</a:t>
            </a:r>
            <a:r>
              <a:rPr lang="es-MX" dirty="0"/>
              <a:t> siempre positiva o siempre negativa en [ </a:t>
            </a:r>
            <a:r>
              <a:rPr lang="es-MX" dirty="0" err="1"/>
              <a:t>a,b</a:t>
            </a:r>
            <a:r>
              <a:rPr lang="es-MX" dirty="0"/>
              <a:t> ]).</a:t>
            </a:r>
          </a:p>
          <a:p>
            <a:endParaRPr lang="es-MX" dirty="0"/>
          </a:p>
          <a:p>
            <a:r>
              <a:rPr lang="es-MX" dirty="0"/>
              <a:t>4.- Con todo esto, es claro que se cumple que</a:t>
            </a:r>
          </a:p>
          <a:p>
            <a:endParaRPr lang="es-MX" dirty="0"/>
          </a:p>
          <a:p>
            <a:r>
              <a:rPr lang="es-MX" dirty="0"/>
              <a:t>\</a:t>
            </a:r>
            <a:r>
              <a:rPr lang="es-MX" dirty="0" err="1"/>
              <a:t>begin</a:t>
            </a:r>
            <a:r>
              <a:rPr lang="es-MX" dirty="0"/>
              <a:t>{</a:t>
            </a:r>
            <a:r>
              <a:rPr lang="es-MX" dirty="0" err="1"/>
              <a:t>matrix</a:t>
            </a:r>
            <a:r>
              <a:rPr lang="es-MX" dirty="0"/>
              <a:t>} f(a) \</a:t>
            </a:r>
            <a:r>
              <a:rPr lang="es-MX" dirty="0" err="1"/>
              <a:t>cdot</a:t>
            </a:r>
            <a:r>
              <a:rPr lang="es-MX" dirty="0"/>
              <a:t> f^{\prime  \prime} (a) &gt;0, \</a:t>
            </a:r>
            <a:r>
              <a:rPr lang="es-MX" dirty="0" err="1"/>
              <a:t>mbox</a:t>
            </a:r>
            <a:r>
              <a:rPr lang="es-MX" dirty="0"/>
              <a:t>{ o que} \\ f(b) \</a:t>
            </a:r>
            <a:r>
              <a:rPr lang="es-MX" dirty="0" err="1"/>
              <a:t>cdot</a:t>
            </a:r>
            <a:r>
              <a:rPr lang="es-MX" dirty="0"/>
              <a:t> f^{\prime  \prime} (b) &gt;0 \</a:t>
            </a:r>
            <a:r>
              <a:rPr lang="es-MX" dirty="0" err="1"/>
              <a:t>end</a:t>
            </a:r>
            <a:r>
              <a:rPr lang="es-MX" dirty="0"/>
              <a:t>{</a:t>
            </a:r>
            <a:r>
              <a:rPr lang="es-MX" dirty="0" err="1"/>
              <a:t>matrix</a:t>
            </a:r>
            <a:r>
              <a:rPr lang="es-MX" dirty="0"/>
              <a:t>}</a:t>
            </a:r>
          </a:p>
          <a:p>
            <a:endParaRPr lang="es-MX" dirty="0"/>
          </a:p>
          <a:p>
            <a:r>
              <a:rPr lang="es-MX" dirty="0"/>
              <a:t>Eligiendo como </a:t>
            </a:r>
            <a:r>
              <a:rPr lang="es-MX" dirty="0" err="1"/>
              <a:t>s_0</a:t>
            </a:r>
            <a:r>
              <a:rPr lang="es-MX" dirty="0"/>
              <a:t> el extremo del intervalo que cumpla que ese producto es positivo tenemos asegurado que el método converge a la única solución de la ecuación en [ </a:t>
            </a:r>
            <a:r>
              <a:rPr lang="es-MX" dirty="0" err="1"/>
              <a:t>a,b</a:t>
            </a:r>
            <a:r>
              <a:rPr lang="es-MX" dirty="0"/>
              <a:t> ].</a:t>
            </a:r>
          </a:p>
        </p:txBody>
      </p:sp>
      <p:pic>
        <p:nvPicPr>
          <p:cNvPr id="17" name="Picture 14" descr="Comillas | Icono Gratis">
            <a:extLst>
              <a:ext uri="{FF2B5EF4-FFF2-40B4-BE49-F238E27FC236}">
                <a16:creationId xmlns:a16="http://schemas.microsoft.com/office/drawing/2014/main" id="{4FB58DF2-B724-42FF-BF6C-A47A7B947F4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6596" r="47368"/>
          <a:stretch/>
        </p:blipFill>
        <p:spPr bwMode="auto">
          <a:xfrm>
            <a:off x="1106905" y="198134"/>
            <a:ext cx="878883" cy="1058779"/>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descr="\begin{matrix} f(a) \cdot f^{\prime  \prime} (a) &gt;0, \mbox{ o que} \\ f(b) \cdot f^{\prime  \prime} (b) &gt;0 \end{matrix}">
            <a:extLst>
              <a:ext uri="{FF2B5EF4-FFF2-40B4-BE49-F238E27FC236}">
                <a16:creationId xmlns:a16="http://schemas.microsoft.com/office/drawing/2014/main" id="{512E43C0-54FC-4AD3-90AE-9DA408D892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6181" y="4018046"/>
            <a:ext cx="1543050" cy="36195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4" descr="Comillas | Icono Gratis">
            <a:extLst>
              <a:ext uri="{FF2B5EF4-FFF2-40B4-BE49-F238E27FC236}">
                <a16:creationId xmlns:a16="http://schemas.microsoft.com/office/drawing/2014/main" id="{C3726153-CF39-41F2-990A-475EB3D7E9A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514" t="2564" r="-2313" b="30118"/>
          <a:stretch/>
        </p:blipFill>
        <p:spPr bwMode="auto">
          <a:xfrm>
            <a:off x="11065925" y="5733856"/>
            <a:ext cx="898358" cy="11241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3006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4" descr="Comillas | Icono Gratis">
            <a:extLst>
              <a:ext uri="{FF2B5EF4-FFF2-40B4-BE49-F238E27FC236}">
                <a16:creationId xmlns:a16="http://schemas.microsoft.com/office/drawing/2014/main" id="{98A26390-21BB-48EF-B7CB-0C5FA01EBE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6596" r="47368"/>
          <a:stretch/>
        </p:blipFill>
        <p:spPr bwMode="auto">
          <a:xfrm>
            <a:off x="1122947" y="807734"/>
            <a:ext cx="878883" cy="1058779"/>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33023487-1C0D-4557-84FF-321DC603C07E}"/>
              </a:ext>
            </a:extLst>
          </p:cNvPr>
          <p:cNvSpPr txBox="1"/>
          <p:nvPr/>
        </p:nvSpPr>
        <p:spPr>
          <a:xfrm>
            <a:off x="2903621" y="1720840"/>
            <a:ext cx="7363325" cy="3416320"/>
          </a:xfrm>
          <a:prstGeom prst="rect">
            <a:avLst/>
          </a:prstGeom>
          <a:noFill/>
        </p:spPr>
        <p:txBody>
          <a:bodyPr wrap="square" rtlCol="0">
            <a:spAutoFit/>
          </a:bodyPr>
          <a:lstStyle/>
          <a:p>
            <a:pPr algn="ctr"/>
            <a:r>
              <a:rPr lang="es-MX" sz="7200" dirty="0"/>
              <a:t>Si el valor se aleja mucho del cero falla</a:t>
            </a:r>
          </a:p>
        </p:txBody>
      </p:sp>
      <p:pic>
        <p:nvPicPr>
          <p:cNvPr id="4" name="Picture 14" descr="Comillas | Icono Gratis">
            <a:extLst>
              <a:ext uri="{FF2B5EF4-FFF2-40B4-BE49-F238E27FC236}">
                <a16:creationId xmlns:a16="http://schemas.microsoft.com/office/drawing/2014/main" id="{3AFC0018-396C-4C11-AAB0-9DDF4396039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8514" t="2564" r="-2313" b="30118"/>
          <a:stretch/>
        </p:blipFill>
        <p:spPr bwMode="auto">
          <a:xfrm>
            <a:off x="11065925" y="5733856"/>
            <a:ext cx="898358" cy="11241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5895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996F6D6A-404F-465C-B052-D89B92A06E06}"/>
              </a:ext>
            </a:extLst>
          </p:cNvPr>
          <p:cNvSpPr/>
          <p:nvPr/>
        </p:nvSpPr>
        <p:spPr>
          <a:xfrm>
            <a:off x="6003634" y="2967335"/>
            <a:ext cx="184730" cy="923330"/>
          </a:xfrm>
          <a:prstGeom prst="rect">
            <a:avLst/>
          </a:prstGeom>
          <a:noFill/>
        </p:spPr>
        <p:txBody>
          <a:bodyPr wrap="none" lIns="91440" tIns="45720" rIns="91440" bIns="45720">
            <a:spAutoFit/>
          </a:bodyPr>
          <a:lstStyle/>
          <a:p>
            <a:pPr algn="ctr"/>
            <a:endParaRPr lang="es-ES" sz="54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sp>
        <p:nvSpPr>
          <p:cNvPr id="5" name="Rectángulo 4">
            <a:extLst>
              <a:ext uri="{FF2B5EF4-FFF2-40B4-BE49-F238E27FC236}">
                <a16:creationId xmlns:a16="http://schemas.microsoft.com/office/drawing/2014/main" id="{1C1DB356-250F-433F-B6F4-DCF2CABFF5C2}"/>
              </a:ext>
            </a:extLst>
          </p:cNvPr>
          <p:cNvSpPr/>
          <p:nvPr/>
        </p:nvSpPr>
        <p:spPr>
          <a:xfrm>
            <a:off x="147124" y="1726186"/>
            <a:ext cx="4027513" cy="2585323"/>
          </a:xfrm>
          <a:prstGeom prst="rect">
            <a:avLst/>
          </a:prstGeom>
        </p:spPr>
        <p:txBody>
          <a:bodyPr wrap="none">
            <a:spAutoFit/>
          </a:bodyPr>
          <a:lstStyle/>
          <a:p>
            <a:pPr algn="ctr"/>
            <a:r>
              <a:rPr lang="es-ES" sz="5400" b="1" dirty="0">
                <a:ln w="12700">
                  <a:solidFill>
                    <a:schemeClr val="accent5"/>
                  </a:solidFill>
                  <a:prstDash val="solid"/>
                </a:ln>
                <a:pattFill prst="ltDnDiag">
                  <a:fgClr>
                    <a:schemeClr val="accent5">
                      <a:lumMod val="60000"/>
                      <a:lumOff val="40000"/>
                    </a:schemeClr>
                  </a:fgClr>
                  <a:bgClr>
                    <a:schemeClr val="bg1"/>
                  </a:bgClr>
                </a:pattFill>
              </a:rPr>
              <a:t>PROBLEMA </a:t>
            </a:r>
          </a:p>
          <a:p>
            <a:pPr algn="ctr"/>
            <a:r>
              <a:rPr lang="es-ES" sz="5400" b="1" dirty="0">
                <a:ln w="12700">
                  <a:solidFill>
                    <a:schemeClr val="accent5"/>
                  </a:solidFill>
                  <a:prstDash val="solid"/>
                </a:ln>
                <a:pattFill prst="ltDnDiag">
                  <a:fgClr>
                    <a:schemeClr val="accent5">
                      <a:lumMod val="60000"/>
                      <a:lumOff val="40000"/>
                    </a:schemeClr>
                  </a:fgClr>
                  <a:bgClr>
                    <a:schemeClr val="bg1"/>
                  </a:bgClr>
                </a:pattFill>
              </a:rPr>
              <a:t>DE </a:t>
            </a:r>
          </a:p>
          <a:p>
            <a:pPr algn="ctr"/>
            <a:r>
              <a:rPr lang="es-ES" sz="5400" b="1" dirty="0">
                <a:ln w="12700">
                  <a:solidFill>
                    <a:schemeClr val="accent5"/>
                  </a:solidFill>
                  <a:prstDash val="solid"/>
                </a:ln>
                <a:pattFill prst="ltDnDiag">
                  <a:fgClr>
                    <a:schemeClr val="accent5">
                      <a:lumMod val="60000"/>
                      <a:lumOff val="40000"/>
                    </a:schemeClr>
                  </a:fgClr>
                  <a:bgClr>
                    <a:schemeClr val="bg1"/>
                  </a:bgClr>
                </a:pattFill>
              </a:rPr>
              <a:t>MONTY HALL</a:t>
            </a:r>
          </a:p>
        </p:txBody>
      </p:sp>
      <p:pic>
        <p:nvPicPr>
          <p:cNvPr id="3076" name="Picture 4" descr="Dibujos animados de cabra - Descargar PNG/SVG transparente">
            <a:extLst>
              <a:ext uri="{FF2B5EF4-FFF2-40B4-BE49-F238E27FC236}">
                <a16:creationId xmlns:a16="http://schemas.microsoft.com/office/drawing/2014/main" id="{EF90CC8F-9945-4DFC-A85B-A33906F83B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534" y="422607"/>
            <a:ext cx="1520691" cy="1520691"/>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a:extLst>
              <a:ext uri="{FF2B5EF4-FFF2-40B4-BE49-F238E27FC236}">
                <a16:creationId xmlns:a16="http://schemas.microsoft.com/office/drawing/2014/main" id="{50A05EA0-F485-4804-9B2B-103D91EAA92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281" t="11899" r="20272" b="15352"/>
          <a:stretch/>
        </p:blipFill>
        <p:spPr bwMode="auto">
          <a:xfrm>
            <a:off x="1010660" y="4148711"/>
            <a:ext cx="2300438" cy="1531983"/>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n 7">
            <a:extLst>
              <a:ext uri="{FF2B5EF4-FFF2-40B4-BE49-F238E27FC236}">
                <a16:creationId xmlns:a16="http://schemas.microsoft.com/office/drawing/2014/main" id="{EF0698D3-3B11-440B-AF17-935393E6DFB3}"/>
              </a:ext>
            </a:extLst>
          </p:cNvPr>
          <p:cNvPicPr>
            <a:picLocks noChangeAspect="1"/>
          </p:cNvPicPr>
          <p:nvPr/>
        </p:nvPicPr>
        <p:blipFill>
          <a:blip r:embed="rId4"/>
          <a:stretch>
            <a:fillRect/>
          </a:stretch>
        </p:blipFill>
        <p:spPr>
          <a:xfrm>
            <a:off x="4036033" y="1421985"/>
            <a:ext cx="6901669" cy="3882189"/>
          </a:xfrm>
          <a:prstGeom prst="rect">
            <a:avLst/>
          </a:prstGeom>
        </p:spPr>
      </p:pic>
    </p:spTree>
    <p:extLst>
      <p:ext uri="{BB962C8B-B14F-4D97-AF65-F5344CB8AC3E}">
        <p14:creationId xmlns:p14="http://schemas.microsoft.com/office/powerpoint/2010/main" val="3211999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8EEEE8-DEE9-44F1-91A1-3C15AED9B8CA}"/>
              </a:ext>
            </a:extLst>
          </p:cNvPr>
          <p:cNvSpPr>
            <a:spLocks noGrp="1"/>
          </p:cNvSpPr>
          <p:nvPr>
            <p:ph type="title"/>
          </p:nvPr>
        </p:nvSpPr>
        <p:spPr/>
        <p:txBody>
          <a:bodyPr/>
          <a:lstStyle/>
          <a:p>
            <a:endParaRPr lang="es-MX"/>
          </a:p>
        </p:txBody>
      </p:sp>
      <p:sp>
        <p:nvSpPr>
          <p:cNvPr id="3" name="Marcador de texto 2">
            <a:extLst>
              <a:ext uri="{FF2B5EF4-FFF2-40B4-BE49-F238E27FC236}">
                <a16:creationId xmlns:a16="http://schemas.microsoft.com/office/drawing/2014/main" id="{B5F98DE7-4DF2-435A-80A9-B63C89B1AA81}"/>
              </a:ext>
            </a:extLst>
          </p:cNvPr>
          <p:cNvSpPr>
            <a:spLocks noGrp="1"/>
          </p:cNvSpPr>
          <p:nvPr>
            <p:ph type="body" idx="1"/>
          </p:nvPr>
        </p:nvSpPr>
        <p:spPr/>
        <p:txBody>
          <a:bodyPr/>
          <a:lstStyle/>
          <a:p>
            <a:endParaRPr lang="es-MX"/>
          </a:p>
        </p:txBody>
      </p:sp>
      <p:pic>
        <p:nvPicPr>
          <p:cNvPr id="4" name="Imagen 3">
            <a:extLst>
              <a:ext uri="{FF2B5EF4-FFF2-40B4-BE49-F238E27FC236}">
                <a16:creationId xmlns:a16="http://schemas.microsoft.com/office/drawing/2014/main" id="{49A3AE88-F7D0-468A-BF05-73106F4F5DB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259153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FD40B7-9678-419C-AEE6-0B8928571D7D}"/>
              </a:ext>
            </a:extLst>
          </p:cNvPr>
          <p:cNvSpPr>
            <a:spLocks noGrp="1"/>
          </p:cNvSpPr>
          <p:nvPr>
            <p:ph type="title"/>
          </p:nvPr>
        </p:nvSpPr>
        <p:spPr/>
        <p:txBody>
          <a:bodyPr/>
          <a:lstStyle/>
          <a:p>
            <a:endParaRPr lang="es-MX"/>
          </a:p>
        </p:txBody>
      </p:sp>
      <p:sp>
        <p:nvSpPr>
          <p:cNvPr id="3" name="Marcador de texto 2">
            <a:extLst>
              <a:ext uri="{FF2B5EF4-FFF2-40B4-BE49-F238E27FC236}">
                <a16:creationId xmlns:a16="http://schemas.microsoft.com/office/drawing/2014/main" id="{09AE8338-7C0C-4180-90DF-AEE6FDE363C6}"/>
              </a:ext>
            </a:extLst>
          </p:cNvPr>
          <p:cNvSpPr>
            <a:spLocks noGrp="1"/>
          </p:cNvSpPr>
          <p:nvPr>
            <p:ph type="body" idx="1"/>
          </p:nvPr>
        </p:nvSpPr>
        <p:spPr/>
        <p:txBody>
          <a:bodyPr/>
          <a:lstStyle/>
          <a:p>
            <a:endParaRPr lang="es-MX"/>
          </a:p>
        </p:txBody>
      </p:sp>
      <p:pic>
        <p:nvPicPr>
          <p:cNvPr id="4" name="Imagen 3">
            <a:extLst>
              <a:ext uri="{FF2B5EF4-FFF2-40B4-BE49-F238E27FC236}">
                <a16:creationId xmlns:a16="http://schemas.microsoft.com/office/drawing/2014/main" id="{785D3F55-AB3F-4E16-8C09-6F8A279C35E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549164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75DE71-3E70-4C98-B44C-A96DA2BCC3EF}"/>
              </a:ext>
            </a:extLst>
          </p:cNvPr>
          <p:cNvSpPr>
            <a:spLocks noGrp="1"/>
          </p:cNvSpPr>
          <p:nvPr>
            <p:ph type="title"/>
          </p:nvPr>
        </p:nvSpPr>
        <p:spPr/>
        <p:txBody>
          <a:bodyPr/>
          <a:lstStyle/>
          <a:p>
            <a:endParaRPr lang="es-MX"/>
          </a:p>
        </p:txBody>
      </p:sp>
      <p:sp>
        <p:nvSpPr>
          <p:cNvPr id="3" name="Marcador de texto 2">
            <a:extLst>
              <a:ext uri="{FF2B5EF4-FFF2-40B4-BE49-F238E27FC236}">
                <a16:creationId xmlns:a16="http://schemas.microsoft.com/office/drawing/2014/main" id="{EE1EAA61-1B4F-40C3-A46C-4C4172724911}"/>
              </a:ext>
            </a:extLst>
          </p:cNvPr>
          <p:cNvSpPr>
            <a:spLocks noGrp="1"/>
          </p:cNvSpPr>
          <p:nvPr>
            <p:ph type="body" idx="1"/>
          </p:nvPr>
        </p:nvSpPr>
        <p:spPr/>
        <p:txBody>
          <a:bodyPr/>
          <a:lstStyle/>
          <a:p>
            <a:endParaRPr lang="es-MX"/>
          </a:p>
        </p:txBody>
      </p:sp>
      <p:pic>
        <p:nvPicPr>
          <p:cNvPr id="4" name="Imagen 3">
            <a:extLst>
              <a:ext uri="{FF2B5EF4-FFF2-40B4-BE49-F238E27FC236}">
                <a16:creationId xmlns:a16="http://schemas.microsoft.com/office/drawing/2014/main" id="{2CC53568-4FCA-46E6-952E-008AA943D5B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622009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E5F22C-2D11-409E-B8B8-4E61E72C3DC8}"/>
              </a:ext>
            </a:extLst>
          </p:cNvPr>
          <p:cNvSpPr>
            <a:spLocks noGrp="1"/>
          </p:cNvSpPr>
          <p:nvPr>
            <p:ph type="title"/>
          </p:nvPr>
        </p:nvSpPr>
        <p:spPr/>
        <p:txBody>
          <a:bodyPr/>
          <a:lstStyle/>
          <a:p>
            <a:endParaRPr lang="es-MX"/>
          </a:p>
        </p:txBody>
      </p:sp>
      <p:sp>
        <p:nvSpPr>
          <p:cNvPr id="3" name="Marcador de texto 2">
            <a:extLst>
              <a:ext uri="{FF2B5EF4-FFF2-40B4-BE49-F238E27FC236}">
                <a16:creationId xmlns:a16="http://schemas.microsoft.com/office/drawing/2014/main" id="{3614A535-B3CF-407B-A1C5-DAF87C71C649}"/>
              </a:ext>
            </a:extLst>
          </p:cNvPr>
          <p:cNvSpPr>
            <a:spLocks noGrp="1"/>
          </p:cNvSpPr>
          <p:nvPr>
            <p:ph type="body" idx="1"/>
          </p:nvPr>
        </p:nvSpPr>
        <p:spPr/>
        <p:txBody>
          <a:bodyPr/>
          <a:lstStyle/>
          <a:p>
            <a:endParaRPr lang="es-MX"/>
          </a:p>
        </p:txBody>
      </p:sp>
      <p:pic>
        <p:nvPicPr>
          <p:cNvPr id="5122" name="Picture 2" descr="Aprende a identificar qué sorteos en redes sociales son una estafa">
            <a:extLst>
              <a:ext uri="{FF2B5EF4-FFF2-40B4-BE49-F238E27FC236}">
                <a16:creationId xmlns:a16="http://schemas.microsoft.com/office/drawing/2014/main" id="{3FFFC6C4-E80E-475E-B016-D4BDAAE882F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252" t="33217" r="6264"/>
          <a:stretch/>
        </p:blipFill>
        <p:spPr bwMode="auto">
          <a:xfrm>
            <a:off x="641684" y="1199977"/>
            <a:ext cx="10377996" cy="44580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8213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BEE1424F-6747-4156-8EA9-514932E8F313}"/>
              </a:ext>
            </a:extLst>
          </p:cNvPr>
          <p:cNvSpPr>
            <a:spLocks noGrp="1"/>
          </p:cNvSpPr>
          <p:nvPr>
            <p:ph idx="1"/>
          </p:nvPr>
        </p:nvSpPr>
        <p:spPr>
          <a:xfrm>
            <a:off x="1054768" y="667751"/>
            <a:ext cx="4636168" cy="1714501"/>
          </a:xfrm>
        </p:spPr>
        <p:txBody>
          <a:bodyPr>
            <a:normAutofit fontScale="55000" lnSpcReduction="20000"/>
          </a:bodyPr>
          <a:lstStyle/>
          <a:p>
            <a:pPr marL="0" indent="0" algn="ctr">
              <a:buNone/>
            </a:pPr>
            <a:r>
              <a:rPr lang="es-MX" sz="7200" dirty="0">
                <a:latin typeface="Agency FB" panose="020B0503020202020204" pitchFamily="34" charset="0"/>
              </a:rPr>
              <a:t>Es un método iterativo para obtener una solución a </a:t>
            </a:r>
            <a:r>
              <a:rPr lang="es-MX" sz="5500" dirty="0">
                <a:latin typeface="Agency FB" panose="020B0503020202020204" pitchFamily="34" charset="0"/>
              </a:rPr>
              <a:t>una</a:t>
            </a:r>
            <a:r>
              <a:rPr lang="es-MX" sz="7200" dirty="0">
                <a:latin typeface="Agency FB" panose="020B0503020202020204" pitchFamily="34" charset="0"/>
              </a:rPr>
              <a:t> ecuación diferencial.</a:t>
            </a:r>
          </a:p>
        </p:txBody>
      </p:sp>
      <p:sp>
        <p:nvSpPr>
          <p:cNvPr id="5" name="Marcador de contenido 2">
            <a:extLst>
              <a:ext uri="{FF2B5EF4-FFF2-40B4-BE49-F238E27FC236}">
                <a16:creationId xmlns:a16="http://schemas.microsoft.com/office/drawing/2014/main" id="{22E2613A-2F4B-41A9-9BAB-1E33F6EF3BA8}"/>
              </a:ext>
            </a:extLst>
          </p:cNvPr>
          <p:cNvSpPr txBox="1">
            <a:spLocks/>
          </p:cNvSpPr>
          <p:nvPr/>
        </p:nvSpPr>
        <p:spPr>
          <a:xfrm>
            <a:off x="6661486" y="499309"/>
            <a:ext cx="4636167" cy="2051384"/>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ctr">
              <a:buFont typeface="Franklin Gothic Book" panose="020B0503020102020204" pitchFamily="34" charset="0"/>
              <a:buNone/>
            </a:pPr>
            <a:r>
              <a:rPr lang="es-MX" sz="3000" dirty="0">
                <a:latin typeface="Agency FB" panose="020B0503020202020204" pitchFamily="34" charset="0"/>
              </a:rPr>
              <a:t>Consiste en generar funciones convergentes bajo un esquema iterativo partiendo de la función original, lo cual se soporta con el teorema convergente.</a:t>
            </a:r>
          </a:p>
        </p:txBody>
      </p:sp>
      <p:sp>
        <p:nvSpPr>
          <p:cNvPr id="6" name="Marcador de contenido 2">
            <a:extLst>
              <a:ext uri="{FF2B5EF4-FFF2-40B4-BE49-F238E27FC236}">
                <a16:creationId xmlns:a16="http://schemas.microsoft.com/office/drawing/2014/main" id="{4C430527-4FE4-42B3-91CE-E64C38AD16E0}"/>
              </a:ext>
            </a:extLst>
          </p:cNvPr>
          <p:cNvSpPr txBox="1">
            <a:spLocks/>
          </p:cNvSpPr>
          <p:nvPr/>
        </p:nvSpPr>
        <p:spPr>
          <a:xfrm>
            <a:off x="894348" y="2983832"/>
            <a:ext cx="5009148" cy="2983831"/>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just">
              <a:buNone/>
            </a:pPr>
            <a:r>
              <a:rPr lang="es-MX" sz="3000" dirty="0">
                <a:latin typeface="Agency FB" panose="020B0503020202020204" pitchFamily="34" charset="0"/>
              </a:rPr>
              <a:t>El método consiste en encontrar una raíz de una ecuación algebraica o trascendente mediante la modificación de la misma y realizando un determinado número de iteraciones que indiquen que el sistema tiende a converger</a:t>
            </a:r>
          </a:p>
        </p:txBody>
      </p:sp>
      <p:sp>
        <p:nvSpPr>
          <p:cNvPr id="7" name="Marcador de contenido 2">
            <a:extLst>
              <a:ext uri="{FF2B5EF4-FFF2-40B4-BE49-F238E27FC236}">
                <a16:creationId xmlns:a16="http://schemas.microsoft.com/office/drawing/2014/main" id="{104AB9F4-62CD-4514-B1CB-A83CA1C47D3D}"/>
              </a:ext>
            </a:extLst>
          </p:cNvPr>
          <p:cNvSpPr txBox="1">
            <a:spLocks/>
          </p:cNvSpPr>
          <p:nvPr/>
        </p:nvSpPr>
        <p:spPr>
          <a:xfrm>
            <a:off x="7331239" y="3570373"/>
            <a:ext cx="3966413" cy="2051384"/>
          </a:xfrm>
          <a:prstGeom prst="rect">
            <a:avLst/>
          </a:prstGeom>
        </p:spPr>
        <p:txBody>
          <a:bodyPr vert="horz" lIns="91440" tIns="45720" rIns="91440" bIns="45720" rtlCol="0">
            <a:normAutofit fontScale="62500" lnSpcReduction="2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ctr">
              <a:buFont typeface="Franklin Gothic Book" panose="020B0503020102020204" pitchFamily="34" charset="0"/>
              <a:buNone/>
            </a:pPr>
            <a:r>
              <a:rPr lang="es-MX" sz="7200" dirty="0">
                <a:latin typeface="Agency FB" panose="020B0503020202020204" pitchFamily="34" charset="0"/>
              </a:rPr>
              <a:t>Sirve para resolver ecuaciones no lineales.</a:t>
            </a:r>
          </a:p>
        </p:txBody>
      </p:sp>
    </p:spTree>
    <p:extLst>
      <p:ext uri="{BB962C8B-B14F-4D97-AF65-F5344CB8AC3E}">
        <p14:creationId xmlns:p14="http://schemas.microsoft.com/office/powerpoint/2010/main" val="9778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D87BB22A-65EE-4C54-967C-4FD2E2341D05}"/>
              </a:ext>
            </a:extLst>
          </p:cNvPr>
          <p:cNvSpPr>
            <a:spLocks noGrp="1"/>
          </p:cNvSpPr>
          <p:nvPr>
            <p:ph type="title"/>
          </p:nvPr>
        </p:nvSpPr>
        <p:spPr/>
        <p:txBody>
          <a:bodyPr/>
          <a:lstStyle/>
          <a:p>
            <a:r>
              <a:rPr lang="es-MX" dirty="0"/>
              <a:t>Raíces de ecuaciones</a:t>
            </a:r>
          </a:p>
        </p:txBody>
      </p:sp>
      <p:sp>
        <p:nvSpPr>
          <p:cNvPr id="9" name="Marcador de texto 8">
            <a:extLst>
              <a:ext uri="{FF2B5EF4-FFF2-40B4-BE49-F238E27FC236}">
                <a16:creationId xmlns:a16="http://schemas.microsoft.com/office/drawing/2014/main" id="{6D730E61-C591-42F0-8326-DA0482690948}"/>
              </a:ext>
            </a:extLst>
          </p:cNvPr>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905357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C4D60E7B-8A0C-4100-BBE9-90AE96BF4DBF}"/>
              </a:ext>
            </a:extLst>
          </p:cNvPr>
          <p:cNvSpPr>
            <a:spLocks noGrp="1"/>
          </p:cNvSpPr>
          <p:nvPr>
            <p:ph type="title"/>
          </p:nvPr>
        </p:nvSpPr>
        <p:spPr>
          <a:xfrm>
            <a:off x="1751120" y="381000"/>
            <a:ext cx="9601200" cy="1640306"/>
          </a:xfrm>
        </p:spPr>
        <p:txBody>
          <a:bodyPr>
            <a:normAutofit fontScale="90000"/>
          </a:bodyPr>
          <a:lstStyle/>
          <a:p>
            <a:pPr algn="just"/>
            <a:r>
              <a:rPr lang="es-MX" sz="3600" dirty="0"/>
              <a:t>El objeto del cálculo de las raíces de una ecuación es determinar los valores de </a:t>
            </a:r>
            <a:r>
              <a:rPr lang="es-MX" sz="3600" i="1" dirty="0"/>
              <a:t>x</a:t>
            </a:r>
            <a:r>
              <a:rPr lang="es-MX" sz="3600" dirty="0"/>
              <a:t> para los que se cumple: </a:t>
            </a:r>
            <a:r>
              <a:rPr lang="es-MX" dirty="0"/>
              <a:t>f(x)=0.</a:t>
            </a:r>
            <a:br>
              <a:rPr lang="es-MX" dirty="0"/>
            </a:br>
            <a:br>
              <a:rPr lang="es-MX" dirty="0"/>
            </a:br>
            <a:br>
              <a:rPr lang="es-MX" dirty="0"/>
            </a:br>
            <a:br>
              <a:rPr lang="es-MX" dirty="0"/>
            </a:br>
            <a:r>
              <a:rPr lang="es-MX" dirty="0"/>
              <a:t> </a:t>
            </a:r>
            <a:br>
              <a:rPr lang="es-MX" dirty="0"/>
            </a:br>
            <a:br>
              <a:rPr lang="es-MX" dirty="0"/>
            </a:br>
            <a:endParaRPr lang="es-MX" dirty="0"/>
          </a:p>
        </p:txBody>
      </p:sp>
      <p:sp>
        <p:nvSpPr>
          <p:cNvPr id="9" name="CuadroTexto 8">
            <a:extLst>
              <a:ext uri="{FF2B5EF4-FFF2-40B4-BE49-F238E27FC236}">
                <a16:creationId xmlns:a16="http://schemas.microsoft.com/office/drawing/2014/main" id="{AEC62757-FA08-4767-808F-B46A7F7320AF}"/>
              </a:ext>
            </a:extLst>
          </p:cNvPr>
          <p:cNvSpPr txBox="1"/>
          <p:nvPr/>
        </p:nvSpPr>
        <p:spPr>
          <a:xfrm>
            <a:off x="5637320" y="2889681"/>
            <a:ext cx="914400" cy="914400"/>
          </a:xfrm>
          <a:prstGeom prst="rect">
            <a:avLst/>
          </a:prstGeom>
          <a:noFill/>
        </p:spPr>
        <p:txBody>
          <a:bodyPr wrap="square" rtlCol="0">
            <a:spAutoFit/>
          </a:bodyPr>
          <a:lstStyle/>
          <a:p>
            <a:endParaRPr lang="es-MX" dirty="0"/>
          </a:p>
        </p:txBody>
      </p:sp>
      <p:sp>
        <p:nvSpPr>
          <p:cNvPr id="13" name="Rectángulo 12">
            <a:extLst>
              <a:ext uri="{FF2B5EF4-FFF2-40B4-BE49-F238E27FC236}">
                <a16:creationId xmlns:a16="http://schemas.microsoft.com/office/drawing/2014/main" id="{A03112B0-23C8-493C-8C8E-2AE4022EE8D8}"/>
              </a:ext>
            </a:extLst>
          </p:cNvPr>
          <p:cNvSpPr/>
          <p:nvPr/>
        </p:nvSpPr>
        <p:spPr>
          <a:xfrm>
            <a:off x="1533072" y="2265106"/>
            <a:ext cx="5018648" cy="3416320"/>
          </a:xfrm>
          <a:prstGeom prst="rect">
            <a:avLst/>
          </a:prstGeom>
        </p:spPr>
        <p:txBody>
          <a:bodyPr wrap="square">
            <a:spAutoFit/>
          </a:bodyPr>
          <a:lstStyle/>
          <a:p>
            <a:pPr algn="just"/>
            <a:r>
              <a:rPr lang="es-MX" sz="2400" dirty="0">
                <a:solidFill>
                  <a:srgbClr val="000000"/>
                </a:solidFill>
                <a:latin typeface="verdana" panose="020B0604030504040204" pitchFamily="34" charset="0"/>
              </a:rPr>
              <a:t>Si f(x) es una función polinómica de grado 1 </a:t>
            </a:r>
            <a:r>
              <a:rPr lang="es-MX" sz="2400" dirty="0" err="1">
                <a:solidFill>
                  <a:srgbClr val="000000"/>
                </a:solidFill>
                <a:latin typeface="verdana" panose="020B0604030504040204" pitchFamily="34" charset="0"/>
              </a:rPr>
              <a:t>ó</a:t>
            </a:r>
            <a:r>
              <a:rPr lang="es-MX" sz="2400" dirty="0">
                <a:solidFill>
                  <a:srgbClr val="000000"/>
                </a:solidFill>
                <a:latin typeface="verdana" panose="020B0604030504040204" pitchFamily="34" charset="0"/>
              </a:rPr>
              <a:t> 2, conocemos expresiones simples que nos permitirán determinar sus raíces.</a:t>
            </a:r>
          </a:p>
          <a:p>
            <a:pPr algn="just"/>
            <a:endParaRPr lang="es-MX" sz="2400" dirty="0">
              <a:solidFill>
                <a:srgbClr val="000000"/>
              </a:solidFill>
              <a:latin typeface="verdana" panose="020B0604030504040204" pitchFamily="34" charset="0"/>
            </a:endParaRPr>
          </a:p>
          <a:p>
            <a:pPr algn="just"/>
            <a:r>
              <a:rPr lang="es-MX" sz="2400" dirty="0">
                <a:solidFill>
                  <a:srgbClr val="000000"/>
                </a:solidFill>
                <a:latin typeface="verdana" panose="020B0604030504040204" pitchFamily="34" charset="0"/>
              </a:rPr>
              <a:t>Para polinomios de grado 3 </a:t>
            </a:r>
            <a:r>
              <a:rPr lang="es-MX" sz="2400" dirty="0" err="1">
                <a:solidFill>
                  <a:srgbClr val="000000"/>
                </a:solidFill>
                <a:latin typeface="verdana" panose="020B0604030504040204" pitchFamily="34" charset="0"/>
              </a:rPr>
              <a:t>ó</a:t>
            </a:r>
            <a:r>
              <a:rPr lang="es-MX" sz="2400" dirty="0">
                <a:solidFill>
                  <a:srgbClr val="000000"/>
                </a:solidFill>
                <a:latin typeface="verdana" panose="020B0604030504040204" pitchFamily="34" charset="0"/>
              </a:rPr>
              <a:t> 4 es necesario emplear métodos complejos y laboriosos.</a:t>
            </a:r>
            <a:endParaRPr lang="es-MX" sz="2400" dirty="0"/>
          </a:p>
        </p:txBody>
      </p:sp>
      <p:sp>
        <p:nvSpPr>
          <p:cNvPr id="14" name="Rectángulo 13">
            <a:extLst>
              <a:ext uri="{FF2B5EF4-FFF2-40B4-BE49-F238E27FC236}">
                <a16:creationId xmlns:a16="http://schemas.microsoft.com/office/drawing/2014/main" id="{0B33C00E-1D16-4C62-A1DE-738AF0A10AC1}"/>
              </a:ext>
            </a:extLst>
          </p:cNvPr>
          <p:cNvSpPr/>
          <p:nvPr/>
        </p:nvSpPr>
        <p:spPr>
          <a:xfrm>
            <a:off x="7860632" y="2695994"/>
            <a:ext cx="3170846" cy="2554545"/>
          </a:xfrm>
          <a:prstGeom prst="rect">
            <a:avLst/>
          </a:prstGeom>
        </p:spPr>
        <p:txBody>
          <a:bodyPr wrap="square">
            <a:spAutoFit/>
          </a:bodyPr>
          <a:lstStyle/>
          <a:p>
            <a:r>
              <a:rPr lang="es-MX" sz="3200" i="1" dirty="0">
                <a:solidFill>
                  <a:srgbClr val="660000"/>
                </a:solidFill>
                <a:latin typeface="verdana" panose="020B0604030504040204" pitchFamily="34" charset="0"/>
              </a:rPr>
              <a:t>“ES EN ESTE CASO DONDE ENTRAN LOS MÉTODOS NUMÉRICOS.”</a:t>
            </a:r>
            <a:endParaRPr lang="es-MX" sz="3200" dirty="0"/>
          </a:p>
        </p:txBody>
      </p:sp>
    </p:spTree>
    <p:extLst>
      <p:ext uri="{BB962C8B-B14F-4D97-AF65-F5344CB8AC3E}">
        <p14:creationId xmlns:p14="http://schemas.microsoft.com/office/powerpoint/2010/main" val="1151686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4A46A47B-A7D5-4403-B1C0-7FD6B95087F4}"/>
              </a:ext>
            </a:extLst>
          </p:cNvPr>
          <p:cNvSpPr>
            <a:spLocks noGrp="1"/>
          </p:cNvSpPr>
          <p:nvPr>
            <p:ph type="title"/>
          </p:nvPr>
        </p:nvSpPr>
        <p:spPr/>
        <p:txBody>
          <a:bodyPr/>
          <a:lstStyle/>
          <a:p>
            <a:r>
              <a:rPr lang="es-MX" dirty="0"/>
              <a:t>Métodos abierto</a:t>
            </a:r>
          </a:p>
        </p:txBody>
      </p:sp>
      <p:sp>
        <p:nvSpPr>
          <p:cNvPr id="9" name="Marcador de texto 8">
            <a:extLst>
              <a:ext uri="{FF2B5EF4-FFF2-40B4-BE49-F238E27FC236}">
                <a16:creationId xmlns:a16="http://schemas.microsoft.com/office/drawing/2014/main" id="{9D4C9007-3DFF-499D-94F8-5DD1224A8117}"/>
              </a:ext>
            </a:extLst>
          </p:cNvPr>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3554729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BEA7E8C2-88C0-4B3A-A6C7-2726CEC5EDFB}"/>
              </a:ext>
            </a:extLst>
          </p:cNvPr>
          <p:cNvSpPr/>
          <p:nvPr/>
        </p:nvSpPr>
        <p:spPr>
          <a:xfrm>
            <a:off x="1090861" y="2072170"/>
            <a:ext cx="6352675" cy="3785652"/>
          </a:xfrm>
          <a:prstGeom prst="rect">
            <a:avLst/>
          </a:prstGeom>
        </p:spPr>
        <p:txBody>
          <a:bodyPr wrap="square">
            <a:spAutoFit/>
          </a:bodyPr>
          <a:lstStyle/>
          <a:p>
            <a:pPr algn="ctr"/>
            <a:r>
              <a:rPr lang="es-MX" sz="3200" dirty="0">
                <a:solidFill>
                  <a:srgbClr val="000000"/>
                </a:solidFill>
                <a:latin typeface="verdana" panose="020B0604030504040204" pitchFamily="34" charset="0"/>
              </a:rPr>
              <a:t>Las raíces múltiples son determinados de ecuaciones polinómica que tienen la forma general:</a:t>
            </a:r>
          </a:p>
          <a:p>
            <a:pPr algn="ctr"/>
            <a:endParaRPr lang="es-MX" sz="3200" dirty="0">
              <a:solidFill>
                <a:srgbClr val="000000"/>
              </a:solidFill>
              <a:latin typeface="verdana" panose="020B0604030504040204" pitchFamily="34" charset="0"/>
            </a:endParaRPr>
          </a:p>
          <a:p>
            <a:pPr algn="ctr"/>
            <a:r>
              <a:rPr lang="es-MX" sz="4000" b="1" i="1" dirty="0" err="1">
                <a:solidFill>
                  <a:srgbClr val="000000"/>
                </a:solidFill>
                <a:latin typeface="times new roman" panose="02020603050405020304" pitchFamily="18" charset="0"/>
              </a:rPr>
              <a:t>fx</a:t>
            </a:r>
            <a:r>
              <a:rPr lang="es-MX" sz="4000" b="1" i="1" dirty="0">
                <a:solidFill>
                  <a:srgbClr val="000000"/>
                </a:solidFill>
                <a:latin typeface="times new roman" panose="02020603050405020304" pitchFamily="18" charset="0"/>
              </a:rPr>
              <a:t> = </a:t>
            </a:r>
            <a:r>
              <a:rPr lang="es-MX" sz="4000" b="1" i="1" dirty="0" err="1">
                <a:solidFill>
                  <a:srgbClr val="000000"/>
                </a:solidFill>
                <a:latin typeface="times new roman" panose="02020603050405020304" pitchFamily="18" charset="0"/>
              </a:rPr>
              <a:t>a0</a:t>
            </a:r>
            <a:r>
              <a:rPr lang="es-MX" sz="4000" b="1" i="1" dirty="0">
                <a:solidFill>
                  <a:srgbClr val="000000"/>
                </a:solidFill>
                <a:latin typeface="times new roman" panose="02020603050405020304" pitchFamily="18" charset="0"/>
              </a:rPr>
              <a:t> + </a:t>
            </a:r>
            <a:r>
              <a:rPr lang="es-MX" sz="4000" b="1" i="1" dirty="0" err="1">
                <a:solidFill>
                  <a:srgbClr val="000000"/>
                </a:solidFill>
                <a:latin typeface="times new roman" panose="02020603050405020304" pitchFamily="18" charset="0"/>
              </a:rPr>
              <a:t>a1x</a:t>
            </a:r>
            <a:r>
              <a:rPr lang="es-MX" sz="4000" b="1" i="1" dirty="0">
                <a:solidFill>
                  <a:srgbClr val="000000"/>
                </a:solidFill>
                <a:latin typeface="times new roman" panose="02020603050405020304" pitchFamily="18" charset="0"/>
              </a:rPr>
              <a:t> + </a:t>
            </a:r>
            <a:r>
              <a:rPr lang="es-MX" sz="4000" b="1" i="1" dirty="0" err="1">
                <a:solidFill>
                  <a:srgbClr val="000000"/>
                </a:solidFill>
                <a:latin typeface="times new roman" panose="02020603050405020304" pitchFamily="18" charset="0"/>
              </a:rPr>
              <a:t>a2x2</a:t>
            </a:r>
            <a:r>
              <a:rPr lang="es-MX" sz="4000" b="1" i="1" dirty="0">
                <a:solidFill>
                  <a:srgbClr val="000000"/>
                </a:solidFill>
                <a:latin typeface="times new roman" panose="02020603050405020304" pitchFamily="18" charset="0"/>
              </a:rPr>
              <a:t> + ... + </a:t>
            </a:r>
            <a:r>
              <a:rPr lang="es-MX" sz="4000" b="1" i="1" dirty="0" err="1">
                <a:solidFill>
                  <a:srgbClr val="000000"/>
                </a:solidFill>
                <a:latin typeface="times new roman" panose="02020603050405020304" pitchFamily="18" charset="0"/>
              </a:rPr>
              <a:t>anxn</a:t>
            </a:r>
            <a:endParaRPr lang="es-MX" sz="4000" b="0" i="0" dirty="0">
              <a:solidFill>
                <a:srgbClr val="000000"/>
              </a:solidFill>
              <a:effectLst/>
              <a:latin typeface="times new roman" panose="02020603050405020304" pitchFamily="18" charset="0"/>
            </a:endParaRPr>
          </a:p>
        </p:txBody>
      </p:sp>
      <p:sp>
        <p:nvSpPr>
          <p:cNvPr id="6" name="Rectángulo 5">
            <a:extLst>
              <a:ext uri="{FF2B5EF4-FFF2-40B4-BE49-F238E27FC236}">
                <a16:creationId xmlns:a16="http://schemas.microsoft.com/office/drawing/2014/main" id="{A9908375-A07F-4FBF-9299-B410C69FE88B}"/>
              </a:ext>
            </a:extLst>
          </p:cNvPr>
          <p:cNvSpPr/>
          <p:nvPr/>
        </p:nvSpPr>
        <p:spPr>
          <a:xfrm>
            <a:off x="1459830" y="538513"/>
            <a:ext cx="10138611" cy="830997"/>
          </a:xfrm>
          <a:prstGeom prst="rect">
            <a:avLst/>
          </a:prstGeom>
        </p:spPr>
        <p:txBody>
          <a:bodyPr wrap="square">
            <a:spAutoFit/>
          </a:bodyPr>
          <a:lstStyle/>
          <a:p>
            <a:pPr algn="just"/>
            <a:r>
              <a:rPr lang="es-MX" sz="2400" dirty="0">
                <a:solidFill>
                  <a:srgbClr val="000000"/>
                </a:solidFill>
                <a:latin typeface="verdana" panose="020B0604030504040204" pitchFamily="34" charset="0"/>
              </a:rPr>
              <a:t>Los métodos abiertos utilizan una fórmula para predecir la raíz. Que pueden ser iteración simple de punto fijo </a:t>
            </a:r>
            <a:endParaRPr lang="es-MX" sz="2400" dirty="0"/>
          </a:p>
        </p:txBody>
      </p:sp>
      <p:sp>
        <p:nvSpPr>
          <p:cNvPr id="7" name="Rectángulo 6">
            <a:extLst>
              <a:ext uri="{FF2B5EF4-FFF2-40B4-BE49-F238E27FC236}">
                <a16:creationId xmlns:a16="http://schemas.microsoft.com/office/drawing/2014/main" id="{51214A0C-ABF3-4814-BA67-3D9268820AEA}"/>
              </a:ext>
            </a:extLst>
          </p:cNvPr>
          <p:cNvSpPr/>
          <p:nvPr/>
        </p:nvSpPr>
        <p:spPr>
          <a:xfrm>
            <a:off x="7844589" y="2441502"/>
            <a:ext cx="3753852" cy="3046988"/>
          </a:xfrm>
          <a:prstGeom prst="rect">
            <a:avLst/>
          </a:prstGeom>
        </p:spPr>
        <p:txBody>
          <a:bodyPr wrap="square">
            <a:spAutoFit/>
          </a:bodyPr>
          <a:lstStyle/>
          <a:p>
            <a:pPr marL="457200" indent="-457200">
              <a:buFont typeface="Arial" panose="020B0604020202020204" pitchFamily="34" charset="0"/>
              <a:buChar char="•"/>
            </a:pPr>
            <a:r>
              <a:rPr lang="es-MX" sz="3200" dirty="0"/>
              <a:t> Iteración de Punto Fijo          </a:t>
            </a:r>
          </a:p>
          <a:p>
            <a:pPr marL="457200" indent="-457200">
              <a:buFont typeface="Arial" panose="020B0604020202020204" pitchFamily="34" charset="0"/>
              <a:buChar char="•"/>
            </a:pPr>
            <a:r>
              <a:rPr lang="es-MX" sz="3200" dirty="0"/>
              <a:t>Método de Newton-Raphson</a:t>
            </a:r>
          </a:p>
          <a:p>
            <a:pPr marL="457200" indent="-457200">
              <a:buFont typeface="Arial" panose="020B0604020202020204" pitchFamily="34" charset="0"/>
              <a:buChar char="•"/>
            </a:pPr>
            <a:r>
              <a:rPr lang="es-MX" sz="3200" dirty="0"/>
              <a:t> Método de la Secante </a:t>
            </a:r>
          </a:p>
        </p:txBody>
      </p:sp>
    </p:spTree>
    <p:extLst>
      <p:ext uri="{BB962C8B-B14F-4D97-AF65-F5344CB8AC3E}">
        <p14:creationId xmlns:p14="http://schemas.microsoft.com/office/powerpoint/2010/main" val="2781718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A60AD403-38C2-4F25-A5E7-F2F1FB40640F}"/>
              </a:ext>
            </a:extLst>
          </p:cNvPr>
          <p:cNvSpPr>
            <a:spLocks noGrp="1"/>
          </p:cNvSpPr>
          <p:nvPr>
            <p:ph type="title"/>
          </p:nvPr>
        </p:nvSpPr>
        <p:spPr/>
        <p:txBody>
          <a:bodyPr/>
          <a:lstStyle/>
          <a:p>
            <a:r>
              <a:rPr lang="es-MX" dirty="0"/>
              <a:t>Método de newton-Raphson</a:t>
            </a:r>
          </a:p>
        </p:txBody>
      </p:sp>
      <p:sp>
        <p:nvSpPr>
          <p:cNvPr id="5" name="Marcador de texto 4">
            <a:extLst>
              <a:ext uri="{FF2B5EF4-FFF2-40B4-BE49-F238E27FC236}">
                <a16:creationId xmlns:a16="http://schemas.microsoft.com/office/drawing/2014/main" id="{D0B42829-61FA-4B4D-8AE0-1BD2A5B4C6EA}"/>
              </a:ext>
            </a:extLst>
          </p:cNvPr>
          <p:cNvSpPr>
            <a:spLocks noGrp="1"/>
          </p:cNvSpPr>
          <p:nvPr>
            <p:ph type="body" idx="1"/>
          </p:nvPr>
        </p:nvSpPr>
        <p:spPr/>
        <p:txBody>
          <a:bodyPr/>
          <a:lstStyle/>
          <a:p>
            <a:endParaRPr lang="es-MX" dirty="0"/>
          </a:p>
        </p:txBody>
      </p:sp>
    </p:spTree>
    <p:extLst>
      <p:ext uri="{BB962C8B-B14F-4D97-AF65-F5344CB8AC3E}">
        <p14:creationId xmlns:p14="http://schemas.microsoft.com/office/powerpoint/2010/main" val="94586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89E69460-980A-46FF-AE72-697395850DAA}"/>
              </a:ext>
            </a:extLst>
          </p:cNvPr>
          <p:cNvPicPr>
            <a:picLocks noChangeAspect="1"/>
          </p:cNvPicPr>
          <p:nvPr/>
        </p:nvPicPr>
        <p:blipFill>
          <a:blip r:embed="rId2"/>
          <a:stretch>
            <a:fillRect/>
          </a:stretch>
        </p:blipFill>
        <p:spPr>
          <a:xfrm>
            <a:off x="120441" y="143877"/>
            <a:ext cx="1743075" cy="638175"/>
          </a:xfrm>
          <a:prstGeom prst="rect">
            <a:avLst/>
          </a:prstGeom>
        </p:spPr>
      </p:pic>
      <p:pic>
        <p:nvPicPr>
          <p:cNvPr id="5" name="Imagen 4">
            <a:extLst>
              <a:ext uri="{FF2B5EF4-FFF2-40B4-BE49-F238E27FC236}">
                <a16:creationId xmlns:a16="http://schemas.microsoft.com/office/drawing/2014/main" id="{6D9FEE96-C739-4145-9FE3-2F2BD986139F}"/>
              </a:ext>
            </a:extLst>
          </p:cNvPr>
          <p:cNvPicPr>
            <a:picLocks noChangeAspect="1"/>
          </p:cNvPicPr>
          <p:nvPr/>
        </p:nvPicPr>
        <p:blipFill>
          <a:blip r:embed="rId3"/>
          <a:stretch>
            <a:fillRect/>
          </a:stretch>
        </p:blipFill>
        <p:spPr>
          <a:xfrm>
            <a:off x="2799117" y="462965"/>
            <a:ext cx="8328195" cy="5288129"/>
          </a:xfrm>
          <a:prstGeom prst="rect">
            <a:avLst/>
          </a:prstGeom>
        </p:spPr>
      </p:pic>
      <p:pic>
        <p:nvPicPr>
          <p:cNvPr id="6" name="Imagen 5">
            <a:extLst>
              <a:ext uri="{FF2B5EF4-FFF2-40B4-BE49-F238E27FC236}">
                <a16:creationId xmlns:a16="http://schemas.microsoft.com/office/drawing/2014/main" id="{2C8C9ED4-4453-4698-BE9C-08F941AE3AAA}"/>
              </a:ext>
            </a:extLst>
          </p:cNvPr>
          <p:cNvPicPr>
            <a:picLocks noChangeAspect="1"/>
          </p:cNvPicPr>
          <p:nvPr/>
        </p:nvPicPr>
        <p:blipFill>
          <a:blip r:embed="rId4"/>
          <a:stretch>
            <a:fillRect/>
          </a:stretch>
        </p:blipFill>
        <p:spPr>
          <a:xfrm>
            <a:off x="120441" y="874584"/>
            <a:ext cx="2408597" cy="638175"/>
          </a:xfrm>
          <a:prstGeom prst="rect">
            <a:avLst/>
          </a:prstGeom>
        </p:spPr>
      </p:pic>
      <p:pic>
        <p:nvPicPr>
          <p:cNvPr id="7" name="Imagen 6">
            <a:extLst>
              <a:ext uri="{FF2B5EF4-FFF2-40B4-BE49-F238E27FC236}">
                <a16:creationId xmlns:a16="http://schemas.microsoft.com/office/drawing/2014/main" id="{C4DAD9AF-E72A-42A3-8B26-8A3150ACF37D}"/>
              </a:ext>
            </a:extLst>
          </p:cNvPr>
          <p:cNvPicPr>
            <a:picLocks noChangeAspect="1"/>
          </p:cNvPicPr>
          <p:nvPr/>
        </p:nvPicPr>
        <p:blipFill>
          <a:blip r:embed="rId5"/>
          <a:stretch>
            <a:fillRect/>
          </a:stretch>
        </p:blipFill>
        <p:spPr>
          <a:xfrm>
            <a:off x="120441" y="1605291"/>
            <a:ext cx="1531896" cy="1400071"/>
          </a:xfrm>
          <a:prstGeom prst="rect">
            <a:avLst/>
          </a:prstGeom>
        </p:spPr>
      </p:pic>
      <p:pic>
        <p:nvPicPr>
          <p:cNvPr id="8" name="Imagen 7">
            <a:extLst>
              <a:ext uri="{FF2B5EF4-FFF2-40B4-BE49-F238E27FC236}">
                <a16:creationId xmlns:a16="http://schemas.microsoft.com/office/drawing/2014/main" id="{3A667A42-2060-4C2F-A1DE-4CB510484C90}"/>
              </a:ext>
            </a:extLst>
          </p:cNvPr>
          <p:cNvPicPr>
            <a:picLocks noChangeAspect="1"/>
          </p:cNvPicPr>
          <p:nvPr/>
        </p:nvPicPr>
        <p:blipFill>
          <a:blip r:embed="rId6"/>
          <a:stretch>
            <a:fillRect/>
          </a:stretch>
        </p:blipFill>
        <p:spPr>
          <a:xfrm>
            <a:off x="120441" y="3097894"/>
            <a:ext cx="2792557" cy="754745"/>
          </a:xfrm>
          <a:prstGeom prst="rect">
            <a:avLst/>
          </a:prstGeom>
        </p:spPr>
      </p:pic>
      <p:pic>
        <p:nvPicPr>
          <p:cNvPr id="9" name="Imagen 8">
            <a:extLst>
              <a:ext uri="{FF2B5EF4-FFF2-40B4-BE49-F238E27FC236}">
                <a16:creationId xmlns:a16="http://schemas.microsoft.com/office/drawing/2014/main" id="{654488C7-655C-4322-A6C7-2E6ABC760F3A}"/>
              </a:ext>
            </a:extLst>
          </p:cNvPr>
          <p:cNvPicPr>
            <a:picLocks noChangeAspect="1"/>
          </p:cNvPicPr>
          <p:nvPr/>
        </p:nvPicPr>
        <p:blipFill>
          <a:blip r:embed="rId7"/>
          <a:stretch>
            <a:fillRect/>
          </a:stretch>
        </p:blipFill>
        <p:spPr>
          <a:xfrm>
            <a:off x="120442" y="3989287"/>
            <a:ext cx="3344654" cy="1018132"/>
          </a:xfrm>
          <a:prstGeom prst="rect">
            <a:avLst/>
          </a:prstGeom>
        </p:spPr>
      </p:pic>
      <p:pic>
        <p:nvPicPr>
          <p:cNvPr id="10" name="Imagen 9">
            <a:extLst>
              <a:ext uri="{FF2B5EF4-FFF2-40B4-BE49-F238E27FC236}">
                <a16:creationId xmlns:a16="http://schemas.microsoft.com/office/drawing/2014/main" id="{4E743AB9-0B65-4941-BDDB-B0F48C200001}"/>
              </a:ext>
            </a:extLst>
          </p:cNvPr>
          <p:cNvPicPr>
            <a:picLocks noChangeAspect="1"/>
          </p:cNvPicPr>
          <p:nvPr/>
        </p:nvPicPr>
        <p:blipFill>
          <a:blip r:embed="rId8"/>
          <a:stretch>
            <a:fillRect/>
          </a:stretch>
        </p:blipFill>
        <p:spPr>
          <a:xfrm>
            <a:off x="120441" y="5103756"/>
            <a:ext cx="3133725" cy="1019175"/>
          </a:xfrm>
          <a:prstGeom prst="rect">
            <a:avLst/>
          </a:prstGeom>
        </p:spPr>
      </p:pic>
    </p:spTree>
    <p:extLst>
      <p:ext uri="{BB962C8B-B14F-4D97-AF65-F5344CB8AC3E}">
        <p14:creationId xmlns:p14="http://schemas.microsoft.com/office/powerpoint/2010/main" val="1054629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64E2468E-B01F-42F9-84A9-DAF7C0565E68}"/>
              </a:ext>
            </a:extLst>
          </p:cNvPr>
          <p:cNvPicPr>
            <a:picLocks noChangeAspect="1"/>
          </p:cNvPicPr>
          <p:nvPr/>
        </p:nvPicPr>
        <p:blipFill>
          <a:blip r:embed="rId2"/>
          <a:stretch>
            <a:fillRect/>
          </a:stretch>
        </p:blipFill>
        <p:spPr>
          <a:xfrm>
            <a:off x="1117950" y="260560"/>
            <a:ext cx="9229207" cy="3656855"/>
          </a:xfrm>
          <a:prstGeom prst="rect">
            <a:avLst/>
          </a:prstGeom>
        </p:spPr>
      </p:pic>
      <p:sp>
        <p:nvSpPr>
          <p:cNvPr id="5" name="CuadroTexto 4">
            <a:extLst>
              <a:ext uri="{FF2B5EF4-FFF2-40B4-BE49-F238E27FC236}">
                <a16:creationId xmlns:a16="http://schemas.microsoft.com/office/drawing/2014/main" id="{875F602E-5777-44FE-AE2D-887D17B76921}"/>
              </a:ext>
            </a:extLst>
          </p:cNvPr>
          <p:cNvSpPr txBox="1"/>
          <p:nvPr/>
        </p:nvSpPr>
        <p:spPr>
          <a:xfrm>
            <a:off x="705853" y="5489444"/>
            <a:ext cx="6962274" cy="1107996"/>
          </a:xfrm>
          <a:prstGeom prst="rect">
            <a:avLst/>
          </a:prstGeom>
          <a:noFill/>
        </p:spPr>
        <p:txBody>
          <a:bodyPr wrap="square" rtlCol="0">
            <a:spAutoFit/>
          </a:bodyPr>
          <a:lstStyle/>
          <a:p>
            <a:r>
              <a:rPr lang="es-MX" sz="6600" dirty="0"/>
              <a:t>3,597285024</a:t>
            </a:r>
            <a:endParaRPr lang="es-MX" sz="2800" dirty="0"/>
          </a:p>
        </p:txBody>
      </p:sp>
      <p:sp>
        <p:nvSpPr>
          <p:cNvPr id="6" name="CuadroTexto 5">
            <a:extLst>
              <a:ext uri="{FF2B5EF4-FFF2-40B4-BE49-F238E27FC236}">
                <a16:creationId xmlns:a16="http://schemas.microsoft.com/office/drawing/2014/main" id="{EE0A633B-387C-4B5A-8B23-A829F4B6390D}"/>
              </a:ext>
            </a:extLst>
          </p:cNvPr>
          <p:cNvSpPr txBox="1"/>
          <p:nvPr/>
        </p:nvSpPr>
        <p:spPr>
          <a:xfrm>
            <a:off x="3922295" y="4567023"/>
            <a:ext cx="4034589" cy="707886"/>
          </a:xfrm>
          <a:prstGeom prst="rect">
            <a:avLst/>
          </a:prstGeom>
          <a:noFill/>
        </p:spPr>
        <p:txBody>
          <a:bodyPr wrap="square" rtlCol="0">
            <a:spAutoFit/>
          </a:bodyPr>
          <a:lstStyle/>
          <a:p>
            <a:r>
              <a:rPr lang="es-MX" sz="4000" dirty="0"/>
              <a:t>3,597285024</a:t>
            </a:r>
            <a:endParaRPr lang="es-MX" sz="1400" dirty="0"/>
          </a:p>
        </p:txBody>
      </p:sp>
      <p:sp>
        <p:nvSpPr>
          <p:cNvPr id="7" name="CuadroTexto 6">
            <a:extLst>
              <a:ext uri="{FF2B5EF4-FFF2-40B4-BE49-F238E27FC236}">
                <a16:creationId xmlns:a16="http://schemas.microsoft.com/office/drawing/2014/main" id="{F790538E-3FE9-4594-A797-B0ABF977E40C}"/>
              </a:ext>
            </a:extLst>
          </p:cNvPr>
          <p:cNvSpPr txBox="1"/>
          <p:nvPr/>
        </p:nvSpPr>
        <p:spPr>
          <a:xfrm>
            <a:off x="7299159" y="5462852"/>
            <a:ext cx="4034589" cy="923330"/>
          </a:xfrm>
          <a:prstGeom prst="rect">
            <a:avLst/>
          </a:prstGeom>
          <a:noFill/>
        </p:spPr>
        <p:txBody>
          <a:bodyPr wrap="square" rtlCol="0">
            <a:spAutoFit/>
          </a:bodyPr>
          <a:lstStyle/>
          <a:p>
            <a:r>
              <a:rPr lang="es-MX" sz="5400" dirty="0">
                <a:solidFill>
                  <a:schemeClr val="bg1"/>
                </a:solidFill>
                <a:highlight>
                  <a:srgbClr val="FFFF00"/>
                </a:highlight>
              </a:rPr>
              <a:t>=100</a:t>
            </a:r>
            <a:endParaRPr lang="es-MX" sz="2000" dirty="0">
              <a:solidFill>
                <a:schemeClr val="bg1"/>
              </a:solidFill>
              <a:highlight>
                <a:srgbClr val="FFFF00"/>
              </a:highlight>
            </a:endParaRPr>
          </a:p>
        </p:txBody>
      </p:sp>
    </p:spTree>
    <p:extLst>
      <p:ext uri="{BB962C8B-B14F-4D97-AF65-F5344CB8AC3E}">
        <p14:creationId xmlns:p14="http://schemas.microsoft.com/office/powerpoint/2010/main" val="309760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corte">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Recorte</Template>
  <TotalTime>1015</TotalTime>
  <Words>600</Words>
  <Application>Microsoft Office PowerPoint</Application>
  <PresentationFormat>Panorámica</PresentationFormat>
  <Paragraphs>41</Paragraphs>
  <Slides>17</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17</vt:i4>
      </vt:variant>
    </vt:vector>
  </HeadingPairs>
  <TitlesOfParts>
    <vt:vector size="23" baseType="lpstr">
      <vt:lpstr>Agency FB</vt:lpstr>
      <vt:lpstr>Arial</vt:lpstr>
      <vt:lpstr>Franklin Gothic Book</vt:lpstr>
      <vt:lpstr>times new roman</vt:lpstr>
      <vt:lpstr>verdana</vt:lpstr>
      <vt:lpstr>Recorte</vt:lpstr>
      <vt:lpstr>Método de las aproximaciones sucesivas</vt:lpstr>
      <vt:lpstr>Presentación de PowerPoint</vt:lpstr>
      <vt:lpstr>Raíces de ecuaciones</vt:lpstr>
      <vt:lpstr>El objeto del cálculo de las raíces de una ecuación es determinar los valores de x para los que se cumple: f(x)=0.       </vt:lpstr>
      <vt:lpstr>Métodos abierto</vt:lpstr>
      <vt:lpstr>Presentación de PowerPoint</vt:lpstr>
      <vt:lpstr>Método de newton-Raphson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Método de las aproximaciones sucesivas</dc:title>
  <dc:creator>Jimmy Lopez</dc:creator>
  <cp:lastModifiedBy>Jimmy Lopez</cp:lastModifiedBy>
  <cp:revision>26</cp:revision>
  <dcterms:created xsi:type="dcterms:W3CDTF">2020-06-03T23:19:31Z</dcterms:created>
  <dcterms:modified xsi:type="dcterms:W3CDTF">2020-06-10T23:07:48Z</dcterms:modified>
</cp:coreProperties>
</file>

<file path=docProps/thumbnail.jpeg>
</file>